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63" r:id="rId12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62" autoAdjust="0"/>
    <p:restoredTop sz="86380" autoAdjust="0"/>
  </p:normalViewPr>
  <p:slideViewPr>
    <p:cSldViewPr snapToGrid="0">
      <p:cViewPr varScale="1">
        <p:scale>
          <a:sx n="73" d="100"/>
          <a:sy n="73" d="100"/>
        </p:scale>
        <p:origin x="-10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6FB95-BDC5-4683-9450-F79212ECC3C2}" type="datetimeFigureOut">
              <a:rPr lang="en-GB" smtClean="0"/>
              <a:pPr/>
              <a:t>24/03/2019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20F60-7FA5-4013-AE5E-975425D633C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EFD06E-DB92-4213-9246-53626C34078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EB452-75AD-458F-AA01-FB846CE995F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F16-2E21-4256-A307-D59A997C60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E2E4-13E1-4F38-8F49-B1F21CEA67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A2B8-CD2E-4112-B422-DD6C94C9C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7AE5-393A-476F-AE6C-4C54F3EA15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D1F2-3BDB-4D03-8851-FBE3F1EF6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DD33-2618-4895-9CCB-F32A30CE3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740D-34FE-472C-885B-CEC38B6D29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A26-23E9-4B8C-BD65-093377457B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3680-0B82-40D1-8F34-7379A7C8F5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DAC3-725F-4101-ACE5-DE654C4947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8E840B-E163-4B7E-A945-9C852F9BC4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CACCD8-9C55-4BD2-A94B-D19EA23A70C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472541"/>
            <a:ext cx="7772400" cy="2006929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The Christian at home and at work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5343896"/>
            <a:ext cx="6400800" cy="700644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+mj-lt"/>
              </a:rPr>
              <a:t>Colossians </a:t>
            </a:r>
            <a:r>
              <a:rPr lang="en-GB" sz="4000" b="1" dirty="0" smtClean="0">
                <a:latin typeface="+mj-lt"/>
              </a:rPr>
              <a:t>3:18 – 4:1</a:t>
            </a:r>
            <a:endParaRPr lang="en-GB" sz="4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THE CHRISTIAN AT HOME AND AT WORK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Slaves and masters (22 – 4:1)</a:t>
            </a:r>
          </a:p>
          <a:p>
            <a:r>
              <a:rPr lang="en-GB" sz="3200" b="1" dirty="0" smtClean="0">
                <a:latin typeface="+mj-lt"/>
              </a:rPr>
              <a:t>Masters should treat their slaves justly</a:t>
            </a:r>
          </a:p>
          <a:p>
            <a:r>
              <a:rPr lang="en-GB" sz="3200" b="1" dirty="0" smtClean="0">
                <a:latin typeface="+mj-lt"/>
              </a:rPr>
              <a:t>No exploitation</a:t>
            </a:r>
          </a:p>
          <a:p>
            <a:r>
              <a:rPr lang="en-GB" sz="3200" b="1" dirty="0" smtClean="0">
                <a:latin typeface="+mj-lt"/>
              </a:rPr>
              <a:t>No unfair treatment</a:t>
            </a:r>
          </a:p>
          <a:p>
            <a:r>
              <a:rPr lang="en-GB" sz="3200" b="1" dirty="0" smtClean="0">
                <a:latin typeface="+mj-lt"/>
              </a:rPr>
              <a:t>Earthly masters have a heavenly master to whom they are accountable</a:t>
            </a:r>
          </a:p>
          <a:p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73506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THE CHRISTIAN AT HOME AND AT WORK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607422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800" b="1" dirty="0">
                <a:latin typeface="+mj-lt"/>
              </a:rPr>
              <a:t>LESSONS FOR TODAY</a:t>
            </a:r>
            <a:endParaRPr lang="en-GB" sz="2800" dirty="0">
              <a:latin typeface="+mj-lt"/>
            </a:endParaRPr>
          </a:p>
          <a:p>
            <a:r>
              <a:rPr lang="en-GB" sz="3200" b="1" dirty="0" smtClean="0"/>
              <a:t>God’s kingdom is a kingdom of order</a:t>
            </a:r>
          </a:p>
          <a:p>
            <a:r>
              <a:rPr lang="en-GB" sz="3200" b="1" dirty="0" smtClean="0"/>
              <a:t>It stands in opposition to the world and current society norms and expectations</a:t>
            </a:r>
          </a:p>
          <a:p>
            <a:r>
              <a:rPr lang="en-GB" sz="3200" b="1" dirty="0" smtClean="0"/>
              <a:t>If we can get our mutual relationships right then we will know God’s blessing in home and work</a:t>
            </a:r>
          </a:p>
          <a:p>
            <a:r>
              <a:rPr lang="en-GB" sz="3200" b="1" dirty="0" smtClean="0"/>
              <a:t>Love and respect should run through all of </a:t>
            </a:r>
            <a:r>
              <a:rPr lang="en-GB" sz="3200" b="1" smtClean="0"/>
              <a:t>our relationships</a:t>
            </a:r>
            <a:endParaRPr lang="en-GB" sz="3200" b="1" dirty="0" smtClean="0"/>
          </a:p>
          <a:p>
            <a:endParaRPr lang="en-GB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THE CHRISTIAN AT HOME AND AT WORK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+mj-lt"/>
              </a:rPr>
              <a:t>The letter now takes a new direction</a:t>
            </a:r>
          </a:p>
          <a:p>
            <a:r>
              <a:rPr lang="en-GB" sz="3200" b="1" dirty="0" smtClean="0">
                <a:latin typeface="+mj-lt"/>
              </a:rPr>
              <a:t>From speaking of who Jesus is and what He has done and the implications of our new life in </a:t>
            </a:r>
            <a:r>
              <a:rPr lang="en-GB" sz="3200" b="1" dirty="0" smtClean="0">
                <a:latin typeface="+mj-lt"/>
              </a:rPr>
              <a:t>Christ, </a:t>
            </a:r>
            <a:r>
              <a:rPr lang="en-GB" sz="3200" b="1" dirty="0" smtClean="0">
                <a:latin typeface="+mj-lt"/>
              </a:rPr>
              <a:t>Paul now addresses practical consequences for important relationships</a:t>
            </a:r>
          </a:p>
          <a:p>
            <a:r>
              <a:rPr lang="en-GB" sz="3200" b="1" dirty="0" smtClean="0">
                <a:latin typeface="+mj-lt"/>
              </a:rPr>
              <a:t>He will briefly mention family and working relationships</a:t>
            </a:r>
          </a:p>
          <a:p>
            <a:r>
              <a:rPr lang="en-GB" sz="3200" b="1" dirty="0" smtClean="0">
                <a:latin typeface="+mj-lt"/>
              </a:rPr>
              <a:t>The Christ who brings meaning and order to the universe will bring order to our relationships</a:t>
            </a:r>
          </a:p>
          <a:p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THE CHRISTIAN AT HOME AND AT WORK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Wives and husbands (18 – 19)</a:t>
            </a:r>
          </a:p>
          <a:p>
            <a:r>
              <a:rPr lang="en-GB" sz="3200" b="1" dirty="0" smtClean="0">
                <a:latin typeface="+mj-lt"/>
              </a:rPr>
              <a:t>Families and marriages have been affected by the Fall – it is only through Jesus that they can be redeemed</a:t>
            </a:r>
          </a:p>
          <a:p>
            <a:r>
              <a:rPr lang="en-GB" sz="3200" b="1" dirty="0" smtClean="0">
                <a:latin typeface="+mj-lt"/>
              </a:rPr>
              <a:t>Families and relationships can be harmed by sin</a:t>
            </a:r>
          </a:p>
          <a:p>
            <a:r>
              <a:rPr lang="en-GB" sz="3200" b="1" dirty="0" smtClean="0">
                <a:latin typeface="+mj-lt"/>
              </a:rPr>
              <a:t>The order of life in our families should be different from what we find in the world but there will still be difficulties, partly because we are in a more intimate relationship</a:t>
            </a:r>
          </a:p>
          <a:p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THE CHRISTIAN AT HOME AND AT WORK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Wives and husbands (18 – 19)</a:t>
            </a:r>
          </a:p>
          <a:p>
            <a:r>
              <a:rPr lang="en-GB" sz="3200" b="1" dirty="0" smtClean="0">
                <a:latin typeface="+mj-lt"/>
              </a:rPr>
              <a:t>Paul’s injunction to wives, which he also gives in Ephesians 5:22</a:t>
            </a:r>
          </a:p>
          <a:p>
            <a:r>
              <a:rPr lang="en-GB" sz="3200" b="1" dirty="0" smtClean="0">
                <a:latin typeface="+mj-lt"/>
              </a:rPr>
              <a:t>Wives are to willingly place themselves under the authority of their husband – not to all men</a:t>
            </a:r>
          </a:p>
          <a:p>
            <a:r>
              <a:rPr lang="en-GB" sz="3200" b="1" dirty="0" smtClean="0">
                <a:latin typeface="+mj-lt"/>
              </a:rPr>
              <a:t>Submission to authority is key to the Christian life in many spheres</a:t>
            </a:r>
          </a:p>
          <a:p>
            <a:r>
              <a:rPr lang="en-GB" sz="3200" b="1" dirty="0" smtClean="0">
                <a:latin typeface="+mj-lt"/>
              </a:rPr>
              <a:t>It should not result in the woman being demeaned</a:t>
            </a:r>
          </a:p>
          <a:p>
            <a:r>
              <a:rPr lang="en-GB" sz="3200" b="1" dirty="0" smtClean="0">
                <a:latin typeface="+mj-lt"/>
              </a:rPr>
              <a:t>Husbands must not insist that a wife does something that God forbids</a:t>
            </a:r>
          </a:p>
          <a:p>
            <a:r>
              <a:rPr lang="en-GB" sz="3200" b="1" dirty="0" smtClean="0">
                <a:latin typeface="+mj-lt"/>
              </a:rPr>
              <a:t>For a Christian wife submission to the Lord will involve submission to her husband (“as is fitting”)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THE CHRISTIAN AT HOME AND AT WORK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Wives and husbands (18 – 19)</a:t>
            </a:r>
          </a:p>
          <a:p>
            <a:r>
              <a:rPr lang="en-GB" sz="3200" b="1" dirty="0" smtClean="0">
                <a:latin typeface="+mj-lt"/>
              </a:rPr>
              <a:t>Paul’s injunctions to husbands:</a:t>
            </a:r>
          </a:p>
          <a:p>
            <a:pPr>
              <a:buNone/>
            </a:pPr>
            <a:r>
              <a:rPr lang="en-GB" sz="3200" b="1" dirty="0" smtClean="0">
                <a:latin typeface="+mj-lt"/>
              </a:rPr>
              <a:t>	love your wives</a:t>
            </a:r>
          </a:p>
          <a:p>
            <a:pPr>
              <a:buNone/>
            </a:pPr>
            <a:r>
              <a:rPr lang="en-GB" sz="3200" b="1" dirty="0" smtClean="0">
                <a:latin typeface="+mj-lt"/>
              </a:rPr>
              <a:t>	do not be bitter towards them</a:t>
            </a:r>
          </a:p>
          <a:p>
            <a:r>
              <a:rPr lang="en-GB" sz="3200" b="1" dirty="0" smtClean="0">
                <a:latin typeface="+mj-lt"/>
              </a:rPr>
              <a:t>The parallel passage in Ephesians shows us how husbands are to love their wives to an extraordinary degree</a:t>
            </a:r>
          </a:p>
          <a:p>
            <a:r>
              <a:rPr lang="en-GB" sz="3200" b="1" dirty="0" smtClean="0">
                <a:latin typeface="+mj-lt"/>
              </a:rPr>
              <a:t>“Don’t call your wife honey and treat her like vinegar”</a:t>
            </a:r>
          </a:p>
          <a:p>
            <a:r>
              <a:rPr lang="en-GB" sz="3200" b="1" dirty="0" smtClean="0">
                <a:latin typeface="+mj-lt"/>
              </a:rPr>
              <a:t>With authority comes responsibility within the home</a:t>
            </a:r>
          </a:p>
          <a:p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THE CHRISTIAN AT HOME AND AT WORK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Fathers and children (20 – 21)</a:t>
            </a:r>
          </a:p>
          <a:p>
            <a:r>
              <a:rPr lang="en-GB" sz="3200" b="1" dirty="0" smtClean="0">
                <a:latin typeface="+mj-lt"/>
              </a:rPr>
              <a:t>“Children” is not age specific but applies to all children living under the parental roof</a:t>
            </a:r>
          </a:p>
          <a:p>
            <a:r>
              <a:rPr lang="en-GB" sz="3200" b="1" dirty="0" smtClean="0">
                <a:latin typeface="+mj-lt"/>
              </a:rPr>
              <a:t>Honouring father and mother (Exodus 20:12)</a:t>
            </a:r>
          </a:p>
          <a:p>
            <a:r>
              <a:rPr lang="en-GB" sz="3200" b="1" dirty="0" smtClean="0">
                <a:latin typeface="+mj-lt"/>
              </a:rPr>
              <a:t>We should note that unruly and unmanageable children are a mark of a collapsing culture and a society under judgement (Romans 1:30, 2 Timothy 3:1)</a:t>
            </a:r>
          </a:p>
          <a:p>
            <a:r>
              <a:rPr lang="en-GB" sz="3200" b="1" dirty="0" smtClean="0">
                <a:latin typeface="+mj-lt"/>
              </a:rPr>
              <a:t>Again, children should not be forced to do anything that is sinful</a:t>
            </a:r>
          </a:p>
          <a:p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THE CHRISTIAN AT HOME AND AT WORK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Fathers and children (20 – 21)</a:t>
            </a:r>
          </a:p>
          <a:p>
            <a:r>
              <a:rPr lang="en-GB" sz="3200" b="1" dirty="0" smtClean="0">
                <a:latin typeface="+mj-lt"/>
              </a:rPr>
              <a:t>Fathers have a role as head of the family to be responsible for their children. They may delegate to their wives but ultimately God will hold fathers responsible </a:t>
            </a:r>
          </a:p>
          <a:p>
            <a:r>
              <a:rPr lang="en-GB" sz="3200" b="1" dirty="0" smtClean="0">
                <a:latin typeface="+mj-lt"/>
              </a:rPr>
              <a:t>How we treat our children is so important</a:t>
            </a:r>
          </a:p>
          <a:p>
            <a:r>
              <a:rPr lang="en-GB" sz="3200" b="1" dirty="0" smtClean="0">
                <a:latin typeface="+mj-lt"/>
              </a:rPr>
              <a:t>Don’t be over critical</a:t>
            </a:r>
          </a:p>
          <a:p>
            <a:r>
              <a:rPr lang="en-GB" sz="3200" b="1" dirty="0" smtClean="0">
                <a:latin typeface="+mj-lt"/>
              </a:rPr>
              <a:t>Encourage, praise the good things they do</a:t>
            </a:r>
          </a:p>
          <a:p>
            <a:r>
              <a:rPr lang="en-GB" sz="3200" b="1" dirty="0" smtClean="0">
                <a:latin typeface="+mj-lt"/>
              </a:rPr>
              <a:t>Be a consistent role model of </a:t>
            </a:r>
            <a:r>
              <a:rPr lang="en-GB" sz="3200" b="1" dirty="0" smtClean="0">
                <a:latin typeface="+mj-lt"/>
              </a:rPr>
              <a:t>care</a:t>
            </a:r>
            <a:r>
              <a:rPr lang="en-GB" sz="3200" b="1" smtClean="0">
                <a:latin typeface="+mj-lt"/>
              </a:rPr>
              <a:t>, love, </a:t>
            </a:r>
            <a:r>
              <a:rPr lang="en-GB" sz="3200" b="1" dirty="0" smtClean="0">
                <a:latin typeface="+mj-lt"/>
              </a:rPr>
              <a:t>gentleness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THE CHRISTIAN AT HOME AND AT WORK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Slaves and masters (22 – 4:1)</a:t>
            </a:r>
          </a:p>
          <a:p>
            <a:r>
              <a:rPr lang="en-GB" sz="3200" b="1" dirty="0" smtClean="0">
                <a:latin typeface="+mj-lt"/>
              </a:rPr>
              <a:t>The early church could not change the basis of the whole of the economy</a:t>
            </a:r>
          </a:p>
          <a:p>
            <a:r>
              <a:rPr lang="en-GB" sz="3200" b="1" dirty="0" smtClean="0">
                <a:latin typeface="+mj-lt"/>
              </a:rPr>
              <a:t>Many in the church would be slaves, some would be slave owners (think of Onesimus and Philemon)</a:t>
            </a:r>
          </a:p>
          <a:p>
            <a:r>
              <a:rPr lang="en-GB" sz="3200" b="1" dirty="0" smtClean="0">
                <a:latin typeface="+mj-lt"/>
              </a:rPr>
              <a:t>What they could change was their own relationships within the system</a:t>
            </a:r>
          </a:p>
          <a:p>
            <a:r>
              <a:rPr lang="en-GB" sz="3200" b="1" dirty="0" smtClean="0">
                <a:latin typeface="+mj-lt"/>
              </a:rPr>
              <a:t>Whichever side of the divide we can think of our role in a new way</a:t>
            </a:r>
          </a:p>
          <a:p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THE CHRISTIAN AT HOME AND AT WORK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Slaves and masters (22 – 4:1)</a:t>
            </a:r>
          </a:p>
          <a:p>
            <a:r>
              <a:rPr lang="en-GB" sz="3200" b="1" dirty="0" smtClean="0">
                <a:latin typeface="+mj-lt"/>
              </a:rPr>
              <a:t>Slaves were to obey their earthly masters</a:t>
            </a:r>
          </a:p>
          <a:p>
            <a:r>
              <a:rPr lang="en-GB" sz="3200" b="1" dirty="0" smtClean="0">
                <a:latin typeface="+mj-lt"/>
              </a:rPr>
              <a:t>They were to sincerely obey at all times, not just  pay lip service to obedience</a:t>
            </a:r>
          </a:p>
          <a:p>
            <a:r>
              <a:rPr lang="en-GB" sz="3200" b="1" dirty="0" smtClean="0">
                <a:latin typeface="+mj-lt"/>
              </a:rPr>
              <a:t>For the time they are working they should work as if their master was the Lord – this will change attitudes and actions</a:t>
            </a:r>
          </a:p>
          <a:p>
            <a:r>
              <a:rPr lang="en-GB" sz="3200" b="1" dirty="0" smtClean="0">
                <a:latin typeface="+mj-lt"/>
              </a:rPr>
              <a:t>They have an amazing inheritance stored up for them by God in eternity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851</TotalTime>
  <Words>618</Words>
  <Application>Microsoft Office PowerPoint</Application>
  <PresentationFormat>On-screen Show (4:3)</PresentationFormat>
  <Paragraphs>76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The Christian at home and at work</vt:lpstr>
      <vt:lpstr> THE CHRISTIAN AT HOME AND AT WORK</vt:lpstr>
      <vt:lpstr> THE CHRISTIAN AT HOME AND AT WORK</vt:lpstr>
      <vt:lpstr> THE CHRISTIAN AT HOME AND AT WORK</vt:lpstr>
      <vt:lpstr> THE CHRISTIAN AT HOME AND AT WORK</vt:lpstr>
      <vt:lpstr> THE CHRISTIAN AT HOME AND AT WORK</vt:lpstr>
      <vt:lpstr> THE CHRISTIAN AT HOME AND AT WORK</vt:lpstr>
      <vt:lpstr> THE CHRISTIAN AT HOME AND AT WORK</vt:lpstr>
      <vt:lpstr> THE CHRISTIAN AT HOME AND AT WORK</vt:lpstr>
      <vt:lpstr> THE CHRISTIAN AT HOME AND AT WORK</vt:lpstr>
      <vt:lpstr>THE CHRISTIAN AT HOME AND AT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Chapman</dc:creator>
  <cp:lastModifiedBy>User</cp:lastModifiedBy>
  <cp:revision>112</cp:revision>
  <cp:lastPrinted>2018-10-29T13:10:57Z</cp:lastPrinted>
  <dcterms:created xsi:type="dcterms:W3CDTF">2006-10-06T13:54:24Z</dcterms:created>
  <dcterms:modified xsi:type="dcterms:W3CDTF">2019-03-24T08:17:59Z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TC011800021033</vt:lpwstr>
  </property>
</Properties>
</file>