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3" r:id="rId12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24/03/2019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The Christian at home and at work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3:18 – 4:1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Slaves and masters (22 – 4:1)</a:t>
            </a:r>
          </a:p>
          <a:p>
            <a:r>
              <a:rPr lang="en-GB" sz="3200" b="1" dirty="0" smtClean="0">
                <a:latin typeface="+mj-lt"/>
              </a:rPr>
              <a:t>Masters should treat their slaves justly</a:t>
            </a:r>
          </a:p>
          <a:p>
            <a:r>
              <a:rPr lang="en-GB" sz="3200" b="1" dirty="0" smtClean="0">
                <a:latin typeface="+mj-lt"/>
              </a:rPr>
              <a:t>No exploitation</a:t>
            </a:r>
          </a:p>
          <a:p>
            <a:r>
              <a:rPr lang="en-GB" sz="3200" b="1" dirty="0" smtClean="0">
                <a:latin typeface="+mj-lt"/>
              </a:rPr>
              <a:t>No unfair treatment</a:t>
            </a:r>
          </a:p>
          <a:p>
            <a:r>
              <a:rPr lang="en-GB" sz="3200" b="1" dirty="0" smtClean="0">
                <a:latin typeface="+mj-lt"/>
              </a:rPr>
              <a:t>Earthly masters have a heavenly master to whom they are accountable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THE CHRISTIAN AT HOME AND AT WORK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God’s kingdom is a kingdom of order</a:t>
            </a:r>
          </a:p>
          <a:p>
            <a:r>
              <a:rPr lang="en-GB" sz="3200" b="1" dirty="0" smtClean="0"/>
              <a:t>It stands in opposition to the world and current society norms and expectations</a:t>
            </a:r>
          </a:p>
          <a:p>
            <a:r>
              <a:rPr lang="en-GB" sz="3200" b="1" dirty="0" smtClean="0"/>
              <a:t>If we can get our mutual relationships right then we will know God’s blessing in home and work</a:t>
            </a:r>
          </a:p>
          <a:p>
            <a:r>
              <a:rPr lang="en-GB" sz="3200" b="1" dirty="0" smtClean="0"/>
              <a:t>Love and respect should run through all of </a:t>
            </a:r>
            <a:r>
              <a:rPr lang="en-GB" sz="3200" b="1" smtClean="0"/>
              <a:t>our relationships</a:t>
            </a:r>
            <a:endParaRPr lang="en-GB" sz="3200" b="1" dirty="0" smtClean="0"/>
          </a:p>
          <a:p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+mj-lt"/>
              </a:rPr>
              <a:t>The letter now takes a new direction</a:t>
            </a:r>
          </a:p>
          <a:p>
            <a:r>
              <a:rPr lang="en-GB" sz="3200" b="1" dirty="0" smtClean="0">
                <a:latin typeface="+mj-lt"/>
              </a:rPr>
              <a:t>From speaking of who Jesus is and what He has done and the implications of our new life in </a:t>
            </a:r>
            <a:r>
              <a:rPr lang="en-GB" sz="3200" b="1" dirty="0" smtClean="0">
                <a:latin typeface="+mj-lt"/>
              </a:rPr>
              <a:t>Christ, </a:t>
            </a:r>
            <a:r>
              <a:rPr lang="en-GB" sz="3200" b="1" dirty="0" smtClean="0">
                <a:latin typeface="+mj-lt"/>
              </a:rPr>
              <a:t>Paul now addresses practical consequences for important relationships</a:t>
            </a:r>
          </a:p>
          <a:p>
            <a:r>
              <a:rPr lang="en-GB" sz="3200" b="1" dirty="0" smtClean="0">
                <a:latin typeface="+mj-lt"/>
              </a:rPr>
              <a:t>He will briefly mention family and working relationships</a:t>
            </a:r>
          </a:p>
          <a:p>
            <a:r>
              <a:rPr lang="en-GB" sz="3200" b="1" dirty="0" smtClean="0">
                <a:latin typeface="+mj-lt"/>
              </a:rPr>
              <a:t>The Christ who brings meaning and order to the universe will bring order to our relationships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Wives and husbands (18 – 19)</a:t>
            </a:r>
          </a:p>
          <a:p>
            <a:r>
              <a:rPr lang="en-GB" sz="3200" b="1" dirty="0" smtClean="0">
                <a:latin typeface="+mj-lt"/>
              </a:rPr>
              <a:t>Families and marriages have been affected by the Fall – it is only through Jesus that they can be redeemed</a:t>
            </a:r>
          </a:p>
          <a:p>
            <a:r>
              <a:rPr lang="en-GB" sz="3200" b="1" dirty="0" smtClean="0">
                <a:latin typeface="+mj-lt"/>
              </a:rPr>
              <a:t>Families and relationships can be harmed by sin</a:t>
            </a:r>
          </a:p>
          <a:p>
            <a:r>
              <a:rPr lang="en-GB" sz="3200" b="1" dirty="0" smtClean="0">
                <a:latin typeface="+mj-lt"/>
              </a:rPr>
              <a:t>The order of life in our families should be different from what we find in the world but there will still be difficulties, partly because we are in a more intimate relationship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Wives and husbands (18 – 19)</a:t>
            </a:r>
          </a:p>
          <a:p>
            <a:r>
              <a:rPr lang="en-GB" sz="3200" b="1" dirty="0" smtClean="0">
                <a:latin typeface="+mj-lt"/>
              </a:rPr>
              <a:t>Paul’s injunction to wives, which he also gives in Ephesians 5:22</a:t>
            </a:r>
          </a:p>
          <a:p>
            <a:r>
              <a:rPr lang="en-GB" sz="3200" b="1" dirty="0" smtClean="0">
                <a:latin typeface="+mj-lt"/>
              </a:rPr>
              <a:t>Wives are to willingly place themselves under the authority of their husband – not to all men</a:t>
            </a:r>
          </a:p>
          <a:p>
            <a:r>
              <a:rPr lang="en-GB" sz="3200" b="1" dirty="0" smtClean="0">
                <a:latin typeface="+mj-lt"/>
              </a:rPr>
              <a:t>Submission to authority is key to the Christian life in many spheres</a:t>
            </a:r>
          </a:p>
          <a:p>
            <a:r>
              <a:rPr lang="en-GB" sz="3200" b="1" dirty="0" smtClean="0">
                <a:latin typeface="+mj-lt"/>
              </a:rPr>
              <a:t>It should not result in the woman being demeaned</a:t>
            </a:r>
          </a:p>
          <a:p>
            <a:r>
              <a:rPr lang="en-GB" sz="3200" b="1" dirty="0" smtClean="0">
                <a:latin typeface="+mj-lt"/>
              </a:rPr>
              <a:t>Husbands must not insist that a wife does something that God forbids</a:t>
            </a:r>
          </a:p>
          <a:p>
            <a:r>
              <a:rPr lang="en-GB" sz="3200" b="1" dirty="0" smtClean="0">
                <a:latin typeface="+mj-lt"/>
              </a:rPr>
              <a:t>For a Christian wife submission to the Lord will involve submission to her husband (“as is fitting”)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Wives and husbands (18 – 19)</a:t>
            </a:r>
          </a:p>
          <a:p>
            <a:r>
              <a:rPr lang="en-GB" sz="3200" b="1" dirty="0" smtClean="0">
                <a:latin typeface="+mj-lt"/>
              </a:rPr>
              <a:t>Paul’s injunctions to husbands: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love your wives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do not be bitter towards them</a:t>
            </a:r>
          </a:p>
          <a:p>
            <a:r>
              <a:rPr lang="en-GB" sz="3200" b="1" dirty="0" smtClean="0">
                <a:latin typeface="+mj-lt"/>
              </a:rPr>
              <a:t>The parallel passage in Ephesians shows us how husbands are to love their wives to an extraordinary degree</a:t>
            </a:r>
          </a:p>
          <a:p>
            <a:r>
              <a:rPr lang="en-GB" sz="3200" b="1" dirty="0" smtClean="0">
                <a:latin typeface="+mj-lt"/>
              </a:rPr>
              <a:t>“Don’t call your wife honey and treat her like vinegar”</a:t>
            </a:r>
          </a:p>
          <a:p>
            <a:r>
              <a:rPr lang="en-GB" sz="3200" b="1" dirty="0" smtClean="0">
                <a:latin typeface="+mj-lt"/>
              </a:rPr>
              <a:t>With authority comes responsibility within the home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Fathers and children (20 – 21)</a:t>
            </a:r>
          </a:p>
          <a:p>
            <a:r>
              <a:rPr lang="en-GB" sz="3200" b="1" dirty="0" smtClean="0">
                <a:latin typeface="+mj-lt"/>
              </a:rPr>
              <a:t>“Children” is not age specific but applies to all children living under the parental roof</a:t>
            </a:r>
          </a:p>
          <a:p>
            <a:r>
              <a:rPr lang="en-GB" sz="3200" b="1" dirty="0" smtClean="0">
                <a:latin typeface="+mj-lt"/>
              </a:rPr>
              <a:t>Honouring father and mother (Exodus 20:12)</a:t>
            </a:r>
          </a:p>
          <a:p>
            <a:r>
              <a:rPr lang="en-GB" sz="3200" b="1" dirty="0" smtClean="0">
                <a:latin typeface="+mj-lt"/>
              </a:rPr>
              <a:t>We should note that unruly and unmanageable children are a mark of a collapsing culture and a society under judgement (Romans 1:30, 2 Timothy 3:1)</a:t>
            </a:r>
          </a:p>
          <a:p>
            <a:r>
              <a:rPr lang="en-GB" sz="3200" b="1" dirty="0" smtClean="0">
                <a:latin typeface="+mj-lt"/>
              </a:rPr>
              <a:t>Again, children should not be forced to do anything that is sinful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Fathers and children (20 – 21)</a:t>
            </a:r>
          </a:p>
          <a:p>
            <a:r>
              <a:rPr lang="en-GB" sz="3200" b="1" dirty="0" smtClean="0">
                <a:latin typeface="+mj-lt"/>
              </a:rPr>
              <a:t>Fathers have a role as head of the family to be responsible for their children. They may delegate to their wives but ultimately God will hold fathers responsible </a:t>
            </a:r>
          </a:p>
          <a:p>
            <a:r>
              <a:rPr lang="en-GB" sz="3200" b="1" dirty="0" smtClean="0">
                <a:latin typeface="+mj-lt"/>
              </a:rPr>
              <a:t>How we treat our children is so important</a:t>
            </a:r>
          </a:p>
          <a:p>
            <a:r>
              <a:rPr lang="en-GB" sz="3200" b="1" dirty="0" smtClean="0">
                <a:latin typeface="+mj-lt"/>
              </a:rPr>
              <a:t>Don’t be over critical</a:t>
            </a:r>
          </a:p>
          <a:p>
            <a:r>
              <a:rPr lang="en-GB" sz="3200" b="1" dirty="0" smtClean="0">
                <a:latin typeface="+mj-lt"/>
              </a:rPr>
              <a:t>Encourage, praise the good things they do</a:t>
            </a:r>
          </a:p>
          <a:p>
            <a:r>
              <a:rPr lang="en-GB" sz="3200" b="1" dirty="0" smtClean="0">
                <a:latin typeface="+mj-lt"/>
              </a:rPr>
              <a:t>Be a consistent role model of </a:t>
            </a:r>
            <a:r>
              <a:rPr lang="en-GB" sz="3200" b="1" dirty="0" smtClean="0">
                <a:latin typeface="+mj-lt"/>
              </a:rPr>
              <a:t>care</a:t>
            </a:r>
            <a:r>
              <a:rPr lang="en-GB" sz="3200" b="1" smtClean="0">
                <a:latin typeface="+mj-lt"/>
              </a:rPr>
              <a:t>, love, </a:t>
            </a:r>
            <a:r>
              <a:rPr lang="en-GB" sz="3200" b="1" dirty="0" smtClean="0">
                <a:latin typeface="+mj-lt"/>
              </a:rPr>
              <a:t>gentleness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Slaves and masters (22 – 4:1)</a:t>
            </a:r>
          </a:p>
          <a:p>
            <a:r>
              <a:rPr lang="en-GB" sz="3200" b="1" dirty="0" smtClean="0">
                <a:latin typeface="+mj-lt"/>
              </a:rPr>
              <a:t>The early church could not change the basis of the whole of the economy</a:t>
            </a:r>
          </a:p>
          <a:p>
            <a:r>
              <a:rPr lang="en-GB" sz="3200" b="1" dirty="0" smtClean="0">
                <a:latin typeface="+mj-lt"/>
              </a:rPr>
              <a:t>Many in the church would be slaves, some would be slave owners (think of Onesimus and Philemon)</a:t>
            </a:r>
          </a:p>
          <a:p>
            <a:r>
              <a:rPr lang="en-GB" sz="3200" b="1" dirty="0" smtClean="0">
                <a:latin typeface="+mj-lt"/>
              </a:rPr>
              <a:t>What they could change was their own relationships within the system</a:t>
            </a:r>
          </a:p>
          <a:p>
            <a:r>
              <a:rPr lang="en-GB" sz="3200" b="1" dirty="0" smtClean="0">
                <a:latin typeface="+mj-lt"/>
              </a:rPr>
              <a:t>Whichever side of the divide we can think of our role in a new way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THE CHRISTIAN AT HOME AND AT WORK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Slaves and masters (22 – 4:1)</a:t>
            </a:r>
          </a:p>
          <a:p>
            <a:r>
              <a:rPr lang="en-GB" sz="3200" b="1" dirty="0" smtClean="0">
                <a:latin typeface="+mj-lt"/>
              </a:rPr>
              <a:t>Slaves were to obey their earthly masters</a:t>
            </a:r>
          </a:p>
          <a:p>
            <a:r>
              <a:rPr lang="en-GB" sz="3200" b="1" dirty="0" smtClean="0">
                <a:latin typeface="+mj-lt"/>
              </a:rPr>
              <a:t>They were to sincerely obey at all times, not just  pay lip service to obedience</a:t>
            </a:r>
          </a:p>
          <a:p>
            <a:r>
              <a:rPr lang="en-GB" sz="3200" b="1" dirty="0" smtClean="0">
                <a:latin typeface="+mj-lt"/>
              </a:rPr>
              <a:t>For the time they are working they should work as if their master was the Lord – this will change attitudes and actions</a:t>
            </a:r>
          </a:p>
          <a:p>
            <a:r>
              <a:rPr lang="en-GB" sz="3200" b="1" dirty="0" smtClean="0">
                <a:latin typeface="+mj-lt"/>
              </a:rPr>
              <a:t>They have an amazing inheritance stored up for them by God in eternity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851</TotalTime>
  <Words>618</Words>
  <Application>Microsoft Office PowerPoint</Application>
  <PresentationFormat>On-screen Show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 THE CHRISTIAN AT HOME AND AT WORK</vt:lpstr>
      <vt:lpstr>THE CHRISTIAN AT HOME AND AT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112</cp:revision>
  <cp:lastPrinted>2018-10-29T13:10:57Z</cp:lastPrinted>
  <dcterms:created xsi:type="dcterms:W3CDTF">2006-10-06T13:54:24Z</dcterms:created>
  <dcterms:modified xsi:type="dcterms:W3CDTF">2019-03-24T08:17:59Z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